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</p:sldMasterIdLst>
  <p:notesMasterIdLst>
    <p:notesMasterId r:id="rId4"/>
  </p:notesMasterIdLst>
  <p:sldIdLst>
    <p:sldId id="214748358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8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4.png>
</file>

<file path=ppt/media/image15.svg>
</file>

<file path=ppt/media/image16.png>
</file>

<file path=ppt/media/image17.png>
</file>

<file path=ppt/media/image18.svg>
</file>

<file path=ppt/media/image2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FEA19-C1CC-412E-92E3-6A0D82DCC21A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285FE-903B-411A-A350-C438E1768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1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403C97-D984-4A4B-8DB6-EABD89C44A1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1777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522" y="448276"/>
            <a:ext cx="11294953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941827-1821-658C-FDCE-800511F5F5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8522" y="1568655"/>
            <a:ext cx="11294953" cy="975652"/>
          </a:xfrm>
        </p:spPr>
        <p:txBody>
          <a:bodyPr wrap="square" tIns="0" rIns="0" bIns="0">
            <a:spAutoFit/>
          </a:bodyPr>
          <a:lstStyle>
            <a:lvl1pPr>
              <a:defRPr sz="1800" b="0">
                <a:solidFill>
                  <a:schemeClr val="tx1"/>
                </a:solidFill>
                <a:latin typeface="+mn-lt"/>
              </a:defRPr>
            </a:lvl1pPr>
            <a:lvl2pPr>
              <a:defRPr sz="1600" b="0">
                <a:solidFill>
                  <a:schemeClr val="tx1"/>
                </a:solidFill>
                <a:latin typeface="+mn-lt"/>
              </a:defRPr>
            </a:lvl2pPr>
            <a:lvl3pPr>
              <a:defRPr sz="1100" b="0">
                <a:solidFill>
                  <a:schemeClr val="tx1"/>
                </a:solidFill>
                <a:latin typeface="+mn-lt"/>
              </a:defRPr>
            </a:lvl3pPr>
            <a:lvl4pPr>
              <a:defRPr sz="1100" b="0">
                <a:solidFill>
                  <a:schemeClr val="tx1"/>
                </a:solidFill>
                <a:latin typeface="+mn-lt"/>
              </a:defRPr>
            </a:lvl4pPr>
            <a:lvl5pPr>
              <a:defRPr sz="800" b="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79EA2C-8E83-ED26-406E-9660A47C2AAB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1075550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08452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214" y="135761"/>
            <a:ext cx="11294953" cy="3678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4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F92F4-A8F9-5B58-6CF2-1E90410BDD61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618350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79AF299-F314-771A-3275-190CB62630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43070" y="35972"/>
            <a:ext cx="848930" cy="33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4624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212" y="448276"/>
            <a:ext cx="11295576" cy="8047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  <a:br>
              <a:rPr lang="en-US"/>
            </a:br>
            <a:r>
              <a:rPr lang="en-US"/>
              <a:t>2 Lines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C71E06-8FA5-EADB-A560-15788137E08A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1477132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23570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213" y="135760"/>
            <a:ext cx="11294953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F92F4-A8F9-5B58-6CF2-1E90410BDD61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618350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54801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80006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5655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87512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214" y="135761"/>
            <a:ext cx="11294953" cy="3678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4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485773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524" y="274657"/>
            <a:ext cx="11294953" cy="3678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4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F92F4-A8F9-5B58-6CF2-1E90410BDD61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809333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782825-6EF7-904E-81C9-4E91B69376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43070" y="35972"/>
            <a:ext cx="848930" cy="33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93091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335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994" y="556381"/>
            <a:ext cx="11303917" cy="813819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5994" y="1817560"/>
            <a:ext cx="11231768" cy="2021853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1"/>
            <a:r>
              <a:rPr lang="en-US"/>
              <a:t>Large: subhead Segoe UI Regular 20/24</a:t>
            </a:r>
          </a:p>
          <a:p>
            <a:pPr lvl="1"/>
            <a:endParaRPr lang="en-US"/>
          </a:p>
          <a:p>
            <a:pPr lvl="2"/>
            <a:r>
              <a:rPr lang="en-US"/>
              <a:t>Medium: paragraph 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3"/>
            <a:r>
              <a:rPr lang="en-US"/>
              <a:t>Medium: paragraph body copy Segoe UI Regular 14/18</a:t>
            </a:r>
          </a:p>
          <a:p>
            <a:pPr lvl="3"/>
            <a:endParaRPr lang="en-US"/>
          </a:p>
          <a:p>
            <a:pPr lvl="4"/>
            <a:r>
              <a:rPr lang="en-US"/>
              <a:t>Small: caption heading Segoe UI Bold 10/12</a:t>
            </a:r>
          </a:p>
          <a:p>
            <a:pPr lvl="6"/>
            <a:r>
              <a:rPr lang="en-US"/>
              <a:t>Small: caption body copy Segoe UI Regular 10/12</a:t>
            </a:r>
          </a:p>
          <a:p>
            <a:pPr lvl="6"/>
            <a:endParaRPr lang="en-US"/>
          </a:p>
          <a:p>
            <a:pPr lvl="6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32277" y="2842059"/>
            <a:ext cx="6843271" cy="11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728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ransition>
    <p:fade/>
  </p:transition>
  <p:hf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2745" b="0" kern="1200" cap="none" spc="-49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kern="1200" spc="-49" baseline="0">
          <a:solidFill>
            <a:srgbClr val="000000"/>
          </a:solidFill>
          <a:latin typeface="+mj-lt"/>
          <a:ea typeface="+mn-ea"/>
          <a:cs typeface="+mn-cs"/>
        </a:defRPr>
      </a:lvl1pPr>
      <a:lvl2pPr marL="0" marR="0" indent="0" algn="l" defTabSz="9143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None/>
        <a:tabLst/>
        <a:defRPr sz="1961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143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j-lt"/>
          <a:ea typeface="+mn-ea"/>
          <a:cs typeface="+mn-cs"/>
        </a:defRPr>
      </a:lvl3pPr>
      <a:lvl4pPr marL="0" marR="0" indent="0" algn="l" defTabSz="9143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143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98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285916" indent="0" algn="l" defTabSz="914367" rtl="0" eaLnBrk="1" latinLnBrk="0" hangingPunct="1">
        <a:spcBef>
          <a:spcPct val="20000"/>
        </a:spcBef>
        <a:buFont typeface="Arial" pitchFamily="34" charset="0"/>
        <a:buNone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67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98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>
          <p15:clr>
            <a:srgbClr val="C35EA4"/>
          </p15:clr>
        </p15:guide>
        <p15:guide id="32" pos="1528">
          <p15:clr>
            <a:srgbClr val="C35EA4"/>
          </p15:clr>
        </p15:guide>
        <p15:guide id="33" pos="2621">
          <p15:clr>
            <a:srgbClr val="C35EA4"/>
          </p15:clr>
        </p15:guide>
        <p15:guide id="34" pos="2765">
          <p15:clr>
            <a:srgbClr val="C35EA4"/>
          </p15:clr>
        </p15:guide>
        <p15:guide id="35" pos="3854">
          <p15:clr>
            <a:srgbClr val="C35EA4"/>
          </p15:clr>
        </p15:guide>
        <p15:guide id="36" pos="4003">
          <p15:clr>
            <a:srgbClr val="C35EA4"/>
          </p15:clr>
        </p15:guide>
        <p15:guide id="37" pos="5083">
          <p15:clr>
            <a:srgbClr val="C35EA4"/>
          </p15:clr>
        </p15:guide>
        <p15:guide id="38" pos="5230">
          <p15:clr>
            <a:srgbClr val="C35EA4"/>
          </p15:clr>
        </p15:guide>
        <p15:guide id="39" pos="6323">
          <p15:clr>
            <a:srgbClr val="C35EA4"/>
          </p15:clr>
        </p15:guide>
        <p15:guide id="40" pos="6469">
          <p15:clr>
            <a:srgbClr val="C35EA4"/>
          </p15:clr>
        </p15:guide>
        <p15:guide id="41" pos="269">
          <p15:clr>
            <a:srgbClr val="F26B43"/>
          </p15:clr>
        </p15:guide>
        <p15:guide id="42" pos="7565">
          <p15:clr>
            <a:srgbClr val="F26B43"/>
          </p15:clr>
        </p15:guide>
        <p15:guide id="43" orient="horz" pos="751">
          <p15:clr>
            <a:srgbClr val="5ACBF0"/>
          </p15:clr>
        </p15:guide>
        <p15:guide id="44" orient="horz" pos="1387">
          <p15:clr>
            <a:srgbClr val="5ACBF0"/>
          </p15:clr>
        </p15:guide>
        <p15:guide id="45" orient="horz" pos="605">
          <p15:clr>
            <a:srgbClr val="5ACBF0"/>
          </p15:clr>
        </p15:guide>
        <p15:guide id="46" orient="horz" pos="1514">
          <p15:clr>
            <a:srgbClr val="5ACBF0"/>
          </p15:clr>
        </p15:guide>
        <p15:guide id="47" orient="horz" pos="2130">
          <p15:clr>
            <a:srgbClr val="5ACBF0"/>
          </p15:clr>
        </p15:guide>
        <p15:guide id="48" orient="horz" pos="2299">
          <p15:clr>
            <a:srgbClr val="5ACBF0"/>
          </p15:clr>
        </p15:guide>
        <p15:guide id="49" orient="horz" pos="283">
          <p15:clr>
            <a:srgbClr val="F26B43"/>
          </p15:clr>
        </p15:guide>
        <p15:guide id="50" orient="horz" pos="4123">
          <p15:clr>
            <a:srgbClr val="F26B43"/>
          </p15:clr>
        </p15:guide>
        <p15:guide id="51" orient="horz" pos="2891">
          <p15:clr>
            <a:srgbClr val="5ACBF0"/>
          </p15:clr>
        </p15:guide>
        <p15:guide id="52" orient="horz" pos="3019">
          <p15:clr>
            <a:srgbClr val="5ACBF0"/>
          </p15:clr>
        </p15:guide>
        <p15:guide id="53" orient="horz" pos="3643">
          <p15:clr>
            <a:srgbClr val="5ACBF0"/>
          </p15:clr>
        </p15:guide>
        <p15:guide id="54" orient="horz" pos="3763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994" y="556382"/>
            <a:ext cx="11303917" cy="813819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5994" y="1817560"/>
            <a:ext cx="11231768" cy="2024850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1"/>
            <a:r>
              <a:rPr lang="en-US"/>
              <a:t>Large: subhead Segoe UI Regular 20/24</a:t>
            </a:r>
          </a:p>
          <a:p>
            <a:pPr lvl="1"/>
            <a:endParaRPr lang="en-US"/>
          </a:p>
          <a:p>
            <a:pPr lvl="2"/>
            <a:r>
              <a:rPr lang="en-US"/>
              <a:t>Medium: paragraph 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3"/>
            <a:r>
              <a:rPr lang="en-US"/>
              <a:t>Medium: paragraph body copy Segoe UI Regular 14/18</a:t>
            </a:r>
          </a:p>
          <a:p>
            <a:pPr lvl="3"/>
            <a:endParaRPr lang="en-US"/>
          </a:p>
          <a:p>
            <a:pPr lvl="4"/>
            <a:r>
              <a:rPr lang="en-US"/>
              <a:t>Small: caption heading Segoe UI Bold 10/12</a:t>
            </a:r>
          </a:p>
          <a:p>
            <a:pPr lvl="6"/>
            <a:r>
              <a:rPr lang="en-US"/>
              <a:t>Small: caption body copy Segoe UI Regular 10/12</a:t>
            </a:r>
          </a:p>
          <a:p>
            <a:pPr lvl="6"/>
            <a:endParaRPr lang="en-US"/>
          </a:p>
          <a:p>
            <a:pPr lvl="6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32278" y="2842060"/>
            <a:ext cx="6843271" cy="11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89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ransition>
    <p:fade/>
  </p:transition>
  <p:hf hdr="0" dt="0"/>
  <p:txStyles>
    <p:titleStyle>
      <a:lvl1pPr algn="l" defTabSz="914440" rtl="0" eaLnBrk="1" latinLnBrk="0" hangingPunct="1">
        <a:lnSpc>
          <a:spcPct val="90000"/>
        </a:lnSpc>
        <a:spcBef>
          <a:spcPct val="0"/>
        </a:spcBef>
        <a:buNone/>
        <a:defRPr lang="en-US" sz="2745" b="0" kern="1200" cap="none" spc="-49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kern="1200" spc="-49" baseline="0">
          <a:solidFill>
            <a:srgbClr val="000000"/>
          </a:solidFill>
          <a:latin typeface="+mj-lt"/>
          <a:ea typeface="+mn-ea"/>
          <a:cs typeface="+mn-cs"/>
        </a:defRPr>
      </a:lvl1pPr>
      <a:lvl2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None/>
        <a:tabLst/>
        <a:defRPr sz="1961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j-lt"/>
          <a:ea typeface="+mn-ea"/>
          <a:cs typeface="+mn-cs"/>
        </a:defRPr>
      </a:lvl3pPr>
      <a:lvl4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98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99" indent="0" algn="l" defTabSz="914440" rtl="0" eaLnBrk="1" latinLnBrk="0" hangingPunct="1">
        <a:spcBef>
          <a:spcPct val="20000"/>
        </a:spcBef>
        <a:buFont typeface="Arial" pitchFamily="34" charset="0"/>
        <a:buNone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4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98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51" indent="-228610" algn="l" defTabSz="914440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372" indent="-228610" algn="l" defTabSz="914440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2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4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8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10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32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54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76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>
          <p15:clr>
            <a:srgbClr val="C35EA4"/>
          </p15:clr>
        </p15:guide>
        <p15:guide id="32" pos="1528">
          <p15:clr>
            <a:srgbClr val="C35EA4"/>
          </p15:clr>
        </p15:guide>
        <p15:guide id="33" pos="2621">
          <p15:clr>
            <a:srgbClr val="C35EA4"/>
          </p15:clr>
        </p15:guide>
        <p15:guide id="34" pos="2765">
          <p15:clr>
            <a:srgbClr val="C35EA4"/>
          </p15:clr>
        </p15:guide>
        <p15:guide id="35" pos="3854">
          <p15:clr>
            <a:srgbClr val="C35EA4"/>
          </p15:clr>
        </p15:guide>
        <p15:guide id="36" pos="4003">
          <p15:clr>
            <a:srgbClr val="C35EA4"/>
          </p15:clr>
        </p15:guide>
        <p15:guide id="37" pos="5083">
          <p15:clr>
            <a:srgbClr val="C35EA4"/>
          </p15:clr>
        </p15:guide>
        <p15:guide id="38" pos="5230">
          <p15:clr>
            <a:srgbClr val="C35EA4"/>
          </p15:clr>
        </p15:guide>
        <p15:guide id="39" pos="6323">
          <p15:clr>
            <a:srgbClr val="C35EA4"/>
          </p15:clr>
        </p15:guide>
        <p15:guide id="40" pos="6469">
          <p15:clr>
            <a:srgbClr val="C35EA4"/>
          </p15:clr>
        </p15:guide>
        <p15:guide id="41" pos="269">
          <p15:clr>
            <a:srgbClr val="F26B43"/>
          </p15:clr>
        </p15:guide>
        <p15:guide id="42" pos="7565">
          <p15:clr>
            <a:srgbClr val="F26B43"/>
          </p15:clr>
        </p15:guide>
        <p15:guide id="43" orient="horz" pos="751">
          <p15:clr>
            <a:srgbClr val="5ACBF0"/>
          </p15:clr>
        </p15:guide>
        <p15:guide id="44" orient="horz" pos="1387">
          <p15:clr>
            <a:srgbClr val="5ACBF0"/>
          </p15:clr>
        </p15:guide>
        <p15:guide id="45" orient="horz" pos="605">
          <p15:clr>
            <a:srgbClr val="5ACBF0"/>
          </p15:clr>
        </p15:guide>
        <p15:guide id="46" orient="horz" pos="1514">
          <p15:clr>
            <a:srgbClr val="5ACBF0"/>
          </p15:clr>
        </p15:guide>
        <p15:guide id="47" orient="horz" pos="2130">
          <p15:clr>
            <a:srgbClr val="5ACBF0"/>
          </p15:clr>
        </p15:guide>
        <p15:guide id="48" orient="horz" pos="2299">
          <p15:clr>
            <a:srgbClr val="5ACBF0"/>
          </p15:clr>
        </p15:guide>
        <p15:guide id="49" orient="horz" pos="283">
          <p15:clr>
            <a:srgbClr val="F26B43"/>
          </p15:clr>
        </p15:guide>
        <p15:guide id="50" orient="horz" pos="4123">
          <p15:clr>
            <a:srgbClr val="F26B43"/>
          </p15:clr>
        </p15:guide>
        <p15:guide id="51" orient="horz" pos="2891">
          <p15:clr>
            <a:srgbClr val="5ACBF0"/>
          </p15:clr>
        </p15:guide>
        <p15:guide id="52" orient="horz" pos="3019">
          <p15:clr>
            <a:srgbClr val="5ACBF0"/>
          </p15:clr>
        </p15:guide>
        <p15:guide id="53" orient="horz" pos="3643">
          <p15:clr>
            <a:srgbClr val="5ACBF0"/>
          </p15:clr>
        </p15:guide>
        <p15:guide id="54" orient="horz" pos="3763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emf"/><Relationship Id="rId26" Type="http://schemas.openxmlformats.org/officeDocument/2006/relationships/image" Target="../media/image27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svg"/><Relationship Id="rId12" Type="http://schemas.openxmlformats.org/officeDocument/2006/relationships/image" Target="../media/image13.emf"/><Relationship Id="rId17" Type="http://schemas.openxmlformats.org/officeDocument/2006/relationships/image" Target="../media/image18.svg"/><Relationship Id="rId25" Type="http://schemas.openxmlformats.org/officeDocument/2006/relationships/image" Target="../media/image26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png"/><Relationship Id="rId20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24" Type="http://schemas.openxmlformats.org/officeDocument/2006/relationships/image" Target="../media/image25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23" Type="http://schemas.openxmlformats.org/officeDocument/2006/relationships/image" Target="../media/image24.png"/><Relationship Id="rId28" Type="http://schemas.openxmlformats.org/officeDocument/2006/relationships/image" Target="../media/image29.emf"/><Relationship Id="rId10" Type="http://schemas.openxmlformats.org/officeDocument/2006/relationships/image" Target="../media/image11.png"/><Relationship Id="rId19" Type="http://schemas.openxmlformats.org/officeDocument/2006/relationships/image" Target="../media/image20.emf"/><Relationship Id="rId4" Type="http://schemas.openxmlformats.org/officeDocument/2006/relationships/image" Target="../media/image5.svg"/><Relationship Id="rId9" Type="http://schemas.openxmlformats.org/officeDocument/2006/relationships/image" Target="../media/image10.svg"/><Relationship Id="rId14" Type="http://schemas.openxmlformats.org/officeDocument/2006/relationships/image" Target="../media/image15.svg"/><Relationship Id="rId22" Type="http://schemas.openxmlformats.org/officeDocument/2006/relationships/image" Target="../media/image23.svg"/><Relationship Id="rId27" Type="http://schemas.openxmlformats.org/officeDocument/2006/relationships/image" Target="../media/image2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EC67-3D5B-90D2-CBEA-EFAADF4BB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87" y="110745"/>
            <a:ext cx="8460613" cy="765402"/>
          </a:xfrm>
        </p:spPr>
        <p:txBody>
          <a:bodyPr/>
          <a:lstStyle/>
          <a:p>
            <a:r>
              <a:rPr lang="en-US" dirty="0"/>
              <a:t>Azure IoT Operations/Edge AI – High Level Architecture</a:t>
            </a:r>
            <a:endParaRPr lang="en-US" sz="2400" spc="-50" dirty="0">
              <a:latin typeface="Segoe UI Semibold (Headings)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F9815B-D5E8-E08C-F5AC-27B071B244F8}"/>
              </a:ext>
            </a:extLst>
          </p:cNvPr>
          <p:cNvSpPr/>
          <p:nvPr/>
        </p:nvSpPr>
        <p:spPr bwMode="auto">
          <a:xfrm>
            <a:off x="318458" y="1085409"/>
            <a:ext cx="6695527" cy="4553092"/>
          </a:xfrm>
          <a:prstGeom prst="roundRect">
            <a:avLst>
              <a:gd name="adj" fmla="val 4645"/>
            </a:avLst>
          </a:prstGeom>
          <a:solidFill>
            <a:schemeClr val="accent3">
              <a:lumMod val="50000"/>
            </a:schemeClr>
          </a:solidFill>
          <a:ln w="12700" cap="flat" cmpd="sng" algn="ctr">
            <a:gradFill>
              <a:gsLst>
                <a:gs pos="0">
                  <a:srgbClr val="50E6FF">
                    <a:lumMod val="5000"/>
                    <a:lumOff val="95000"/>
                  </a:srgbClr>
                </a:gs>
                <a:gs pos="100000">
                  <a:srgbClr val="00B0F0"/>
                </a:gs>
              </a:gsLst>
              <a:lin ang="2700000" scaled="0"/>
            </a:gra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Edge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9A07E5-049B-13B5-1805-CFE1B6EB98E7}"/>
              </a:ext>
            </a:extLst>
          </p:cNvPr>
          <p:cNvSpPr/>
          <p:nvPr/>
        </p:nvSpPr>
        <p:spPr bwMode="auto">
          <a:xfrm>
            <a:off x="3040780" y="1767925"/>
            <a:ext cx="3792370" cy="3713288"/>
          </a:xfrm>
          <a:prstGeom prst="roundRect">
            <a:avLst>
              <a:gd name="adj" fmla="val 4645"/>
            </a:avLst>
          </a:prstGeom>
          <a:solidFill>
            <a:schemeClr val="accent3">
              <a:lumMod val="50000"/>
            </a:schemeClr>
          </a:solidFill>
          <a:ln w="12700" cap="flat" cmpd="sng" algn="ctr">
            <a:gradFill>
              <a:gsLst>
                <a:gs pos="0">
                  <a:srgbClr val="50E6FF">
                    <a:lumMod val="5000"/>
                    <a:lumOff val="95000"/>
                  </a:srgbClr>
                </a:gs>
                <a:gs pos="100000">
                  <a:srgbClr val="00B0F0"/>
                </a:gs>
              </a:gsLst>
              <a:lin ang="2700000" scaled="0"/>
            </a:gra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ctr" defTabSz="932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Arc-enabled Kubernetes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9DA8BA-05DB-7FDE-C48F-FC989841E677}"/>
              </a:ext>
            </a:extLst>
          </p:cNvPr>
          <p:cNvSpPr/>
          <p:nvPr/>
        </p:nvSpPr>
        <p:spPr bwMode="auto">
          <a:xfrm>
            <a:off x="318457" y="5738916"/>
            <a:ext cx="11555086" cy="753650"/>
          </a:xfrm>
          <a:prstGeom prst="roundRect">
            <a:avLst>
              <a:gd name="adj" fmla="val 4645"/>
            </a:avLst>
          </a:prstGeom>
          <a:solidFill>
            <a:schemeClr val="bg1">
              <a:lumMod val="85000"/>
              <a:lumOff val="15000"/>
            </a:schemeClr>
          </a:solidFill>
          <a:ln w="12700" cap="flat" cmpd="sng" algn="ctr">
            <a:gradFill>
              <a:gsLst>
                <a:gs pos="0">
                  <a:srgbClr val="50E6FF">
                    <a:lumMod val="5000"/>
                    <a:lumOff val="95000"/>
                  </a:srgbClr>
                </a:gs>
                <a:gs pos="100000">
                  <a:srgbClr val="00B0F0"/>
                </a:gs>
              </a:gsLst>
              <a:lin ang="2700000" scaled="0"/>
            </a:gra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7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latin typeface="+mj-lt"/>
              </a:rPr>
              <a:t>Azure IoT Operations and ML/</a:t>
            </a:r>
            <a:r>
              <a:rPr lang="en-US" sz="2000" dirty="0" err="1">
                <a:latin typeface="+mj-lt"/>
              </a:rPr>
              <a:t>GenAI</a:t>
            </a:r>
            <a:r>
              <a:rPr lang="en-US" sz="2000" dirty="0">
                <a:latin typeface="+mj-lt"/>
              </a:rPr>
              <a:t> at the Edge on an a K3s Arc-enabled Kubernetes Cluster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Segoe UI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6153E02-E0F6-F578-7D95-7348C04F4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48211" y="4632098"/>
            <a:ext cx="457200" cy="457200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5D3760D0-3F3E-7C34-19B5-A0BA79453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919" y="4614292"/>
            <a:ext cx="47085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3560EB6-E36B-A7A6-A6DA-38D91A943CB1}"/>
              </a:ext>
            </a:extLst>
          </p:cNvPr>
          <p:cNvGrpSpPr/>
          <p:nvPr/>
        </p:nvGrpSpPr>
        <p:grpSpPr>
          <a:xfrm>
            <a:off x="3155778" y="2034131"/>
            <a:ext cx="3557365" cy="2296149"/>
            <a:chOff x="3348705" y="1767928"/>
            <a:chExt cx="3557365" cy="229614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68587CC-AEAF-20FF-E862-97F51802EC89}"/>
                </a:ext>
              </a:extLst>
            </p:cNvPr>
            <p:cNvGrpSpPr/>
            <p:nvPr/>
          </p:nvGrpSpPr>
          <p:grpSpPr>
            <a:xfrm>
              <a:off x="3348705" y="1767928"/>
              <a:ext cx="1728566" cy="2296149"/>
              <a:chOff x="4957942" y="1671060"/>
              <a:chExt cx="1728566" cy="22961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6809DDBA-1131-3F3C-9019-16E8074E2F76}"/>
                  </a:ext>
                </a:extLst>
              </p:cNvPr>
              <p:cNvSpPr/>
              <p:nvPr/>
            </p:nvSpPr>
            <p:spPr bwMode="auto">
              <a:xfrm>
                <a:off x="4957942" y="1671060"/>
                <a:ext cx="1728566" cy="2296149"/>
              </a:xfrm>
              <a:prstGeom prst="roundRect">
                <a:avLst>
                  <a:gd name="adj" fmla="val 4645"/>
                </a:avLst>
              </a:prstGeom>
              <a:solidFill>
                <a:schemeClr val="accent3">
                  <a:lumMod val="50000"/>
                </a:schemeClr>
              </a:solidFill>
              <a:ln w="12700" cap="flat" cmpd="sng" algn="ctr">
                <a:gradFill>
                  <a:gsLst>
                    <a:gs pos="0">
                      <a:srgbClr val="50E6FF">
                        <a:lumMod val="5000"/>
                        <a:lumOff val="95000"/>
                      </a:srgbClr>
                    </a:gs>
                    <a:gs pos="100000">
                      <a:srgbClr val="00B0F0"/>
                    </a:gs>
                  </a:gsLst>
                  <a:lin ang="2700000" scaled="0"/>
                </a:gra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546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5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  <a:t>Azure</a:t>
                </a:r>
                <a:br>
                  <a:rPr kumimoji="0" lang="en-US" sz="15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</a:br>
                <a:r>
                  <a:rPr kumimoji="0" lang="en-US" sz="15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  <a:t>IoT Operations</a:t>
                </a:r>
              </a:p>
            </p:txBody>
          </p:sp>
          <p:pic>
            <p:nvPicPr>
              <p:cNvPr id="35" name="Graphic 34">
                <a:extLst>
                  <a:ext uri="{FF2B5EF4-FFF2-40B4-BE49-F238E27FC236}">
                    <a16:creationId xmlns:a16="http://schemas.microsoft.com/office/drawing/2014/main" id="{B0232E37-EAE0-5F04-1BD5-A4EE89A590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365025" y="2567892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05A97F9-35F3-95B3-E786-A57020CA29F4}"/>
                </a:ext>
              </a:extLst>
            </p:cNvPr>
            <p:cNvSpPr/>
            <p:nvPr/>
          </p:nvSpPr>
          <p:spPr bwMode="auto">
            <a:xfrm>
              <a:off x="5177504" y="1767928"/>
              <a:ext cx="1728566" cy="2296149"/>
            </a:xfrm>
            <a:prstGeom prst="roundRect">
              <a:avLst>
                <a:gd name="adj" fmla="val 4645"/>
              </a:avLst>
            </a:prstGeom>
            <a:solidFill>
              <a:schemeClr val="accent3">
                <a:lumMod val="50000"/>
              </a:schemeClr>
            </a:solidFill>
            <a:ln w="12700" cap="flat" cmpd="sng" algn="ctr">
              <a:gradFill>
                <a:gsLst>
                  <a:gs pos="0">
                    <a:srgbClr val="50E6FF">
                      <a:lumMod val="5000"/>
                      <a:lumOff val="95000"/>
                    </a:srgbClr>
                  </a:gs>
                  <a:gs pos="100000">
                    <a:srgbClr val="00B0F0"/>
                  </a:gs>
                </a:gsLst>
                <a:lin ang="2700000" scaled="0"/>
              </a:gra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546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Edge-based workloads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5F14E1-9E2A-44C2-DE87-D50D278FD72F}"/>
              </a:ext>
            </a:extLst>
          </p:cNvPr>
          <p:cNvGrpSpPr/>
          <p:nvPr/>
        </p:nvGrpSpPr>
        <p:grpSpPr>
          <a:xfrm>
            <a:off x="448369" y="2964181"/>
            <a:ext cx="1950330" cy="1320776"/>
            <a:chOff x="104485" y="2118365"/>
            <a:chExt cx="1950330" cy="1320776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44AA2619-6672-F23B-A048-4BD4CCBCAC18}"/>
                </a:ext>
              </a:extLst>
            </p:cNvPr>
            <p:cNvSpPr/>
            <p:nvPr/>
          </p:nvSpPr>
          <p:spPr bwMode="auto">
            <a:xfrm>
              <a:off x="104485" y="2118365"/>
              <a:ext cx="1950330" cy="1320776"/>
            </a:xfrm>
            <a:prstGeom prst="roundRect">
              <a:avLst>
                <a:gd name="adj" fmla="val 4645"/>
              </a:avLst>
            </a:prstGeom>
            <a:solidFill>
              <a:schemeClr val="accent6">
                <a:lumMod val="10000"/>
              </a:schemeClr>
            </a:solidFill>
            <a:ln w="12700" cap="flat" cmpd="sng" algn="ctr">
              <a:gradFill>
                <a:gsLst>
                  <a:gs pos="0">
                    <a:srgbClr val="50E6FF">
                      <a:lumMod val="5000"/>
                      <a:lumOff val="95000"/>
                    </a:srgbClr>
                  </a:gs>
                  <a:gs pos="100000">
                    <a:srgbClr val="00B0F0"/>
                  </a:gs>
                </a:gsLst>
                <a:lin ang="2700000" scaled="0"/>
              </a:gra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546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Calibri" panose="020F0502020204030204" pitchFamily="34" charset="0"/>
                  <a:cs typeface="Arial" panose="020B0604020202020204" pitchFamily="34" charset="0"/>
                </a:rPr>
                <a:t>Edge Simulators</a:t>
              </a:r>
            </a:p>
          </p:txBody>
        </p:sp>
        <p:pic>
          <p:nvPicPr>
            <p:cNvPr id="47" name="Graphic 46">
              <a:extLst>
                <a:ext uri="{FF2B5EF4-FFF2-40B4-BE49-F238E27FC236}">
                  <a16:creationId xmlns:a16="http://schemas.microsoft.com/office/drawing/2014/main" id="{C9891DCD-E33F-84E7-CE3D-04F70CFE2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50466" y="2603612"/>
              <a:ext cx="658368" cy="731520"/>
            </a:xfrm>
            <a:prstGeom prst="rect">
              <a:avLst/>
            </a:prstGeom>
          </p:spPr>
        </p:pic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0BA69A7-0CE3-516E-4E77-4BD8C18BC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2420840" y="3361582"/>
            <a:ext cx="615359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1EA7B10-5B83-CDA7-B2AE-FBAF8A400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7013984" y="3361955"/>
            <a:ext cx="82147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72A40D7-C122-390E-BF62-BA229B3B70C4}"/>
              </a:ext>
            </a:extLst>
          </p:cNvPr>
          <p:cNvGrpSpPr/>
          <p:nvPr/>
        </p:nvGrpSpPr>
        <p:grpSpPr>
          <a:xfrm>
            <a:off x="7835453" y="1085409"/>
            <a:ext cx="4038089" cy="4553092"/>
            <a:chOff x="7822916" y="1085409"/>
            <a:chExt cx="4038089" cy="4553092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54FFACBF-7E79-8B65-3089-CD44AD28E361}"/>
                </a:ext>
              </a:extLst>
            </p:cNvPr>
            <p:cNvSpPr/>
            <p:nvPr/>
          </p:nvSpPr>
          <p:spPr bwMode="auto">
            <a:xfrm>
              <a:off x="7822916" y="1085409"/>
              <a:ext cx="4038089" cy="4553092"/>
            </a:xfrm>
            <a:prstGeom prst="roundRect">
              <a:avLst>
                <a:gd name="adj" fmla="val 4645"/>
              </a:avLst>
            </a:prstGeom>
            <a:solidFill>
              <a:schemeClr val="accent5">
                <a:lumMod val="50000"/>
              </a:schemeClr>
            </a:solidFill>
            <a:ln w="12700" cap="flat" cmpd="sng" algn="ctr">
              <a:gradFill>
                <a:gsLst>
                  <a:gs pos="0">
                    <a:srgbClr val="50E6FF">
                      <a:lumMod val="5000"/>
                      <a:lumOff val="95000"/>
                    </a:srgbClr>
                  </a:gs>
                  <a:gs pos="100000">
                    <a:srgbClr val="00B0F0"/>
                  </a:gs>
                </a:gsLst>
                <a:lin ang="2700000" scaled="0"/>
              </a:gra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546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Cloud</a:t>
              </a: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62EFB8F-4417-C6F9-A8F0-787ED0E51AE9}"/>
                </a:ext>
              </a:extLst>
            </p:cNvPr>
            <p:cNvGrpSpPr/>
            <p:nvPr/>
          </p:nvGrpSpPr>
          <p:grpSpPr>
            <a:xfrm>
              <a:off x="7948716" y="1767924"/>
              <a:ext cx="3794760" cy="3713287"/>
              <a:chOff x="8083516" y="3672358"/>
              <a:chExt cx="3794760" cy="3713287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531B46D1-F6D0-7EDC-282B-4019CDD4870D}"/>
                  </a:ext>
                </a:extLst>
              </p:cNvPr>
              <p:cNvSpPr/>
              <p:nvPr/>
            </p:nvSpPr>
            <p:spPr bwMode="auto">
              <a:xfrm>
                <a:off x="8083516" y="3672358"/>
                <a:ext cx="3794760" cy="3713287"/>
              </a:xfrm>
              <a:prstGeom prst="roundRect">
                <a:avLst>
                  <a:gd name="adj" fmla="val 4645"/>
                </a:avLst>
              </a:prstGeom>
              <a:solidFill>
                <a:schemeClr val="bg2">
                  <a:lumMod val="50000"/>
                </a:schemeClr>
              </a:solidFill>
              <a:ln w="12700" cap="flat" cmpd="sng" algn="ctr">
                <a:gradFill>
                  <a:gsLst>
                    <a:gs pos="0">
                      <a:srgbClr val="50E6FF">
                        <a:lumMod val="5000"/>
                        <a:lumOff val="95000"/>
                      </a:srgbClr>
                    </a:gs>
                    <a:gs pos="100000">
                      <a:srgbClr val="00B0F0"/>
                    </a:gs>
                  </a:gsLst>
                  <a:lin ang="2700000" scaled="0"/>
                </a:gra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546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Semibold"/>
                    <a:ea typeface="Segoe UI" pitchFamily="34" charset="0"/>
                    <a:cs typeface="Segoe UI" pitchFamily="34" charset="0"/>
                  </a:rPr>
                  <a:t>Cloud-based workloads</a:t>
                </a:r>
              </a:p>
            </p:txBody>
          </p:sp>
          <p:pic>
            <p:nvPicPr>
              <p:cNvPr id="71" name="Graphic 70">
                <a:extLst>
                  <a:ext uri="{FF2B5EF4-FFF2-40B4-BE49-F238E27FC236}">
                    <a16:creationId xmlns:a16="http://schemas.microsoft.com/office/drawing/2014/main" id="{CCC5D144-4528-93D7-8445-6D2B7DC44D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9744603" y="4669625"/>
                <a:ext cx="464314" cy="464314"/>
              </a:xfrm>
              <a:prstGeom prst="rect">
                <a:avLst/>
              </a:prstGeom>
            </p:spPr>
          </p:pic>
        </p:grp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0272F456-CD2D-4048-8D66-450BA7161C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13113" y="3532733"/>
            <a:ext cx="639894" cy="526579"/>
          </a:xfrm>
          <a:prstGeom prst="rect">
            <a:avLst/>
          </a:prstGeom>
        </p:spPr>
      </p:pic>
      <p:pic>
        <p:nvPicPr>
          <p:cNvPr id="17" name="Graphic 15">
            <a:extLst>
              <a:ext uri="{FF2B5EF4-FFF2-40B4-BE49-F238E27FC236}">
                <a16:creationId xmlns:a16="http://schemas.microsoft.com/office/drawing/2014/main" id="{4BF4967A-45F6-3D56-3BBF-0B9E3C18F65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656922" y="3689215"/>
            <a:ext cx="750335" cy="723183"/>
          </a:xfrm>
          <a:prstGeom prst="rect">
            <a:avLst/>
          </a:prstGeom>
        </p:spPr>
      </p:pic>
      <p:pic>
        <p:nvPicPr>
          <p:cNvPr id="18" name="Picture 4" descr="Rancher-icon | Brands RA - RZ">
            <a:extLst>
              <a:ext uri="{FF2B5EF4-FFF2-40B4-BE49-F238E27FC236}">
                <a16:creationId xmlns:a16="http://schemas.microsoft.com/office/drawing/2014/main" id="{FFE62970-4769-899B-E135-3EE550641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239" y="4975967"/>
            <a:ext cx="555453" cy="55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Placeholder 217">
            <a:extLst>
              <a:ext uri="{FF2B5EF4-FFF2-40B4-BE49-F238E27FC236}">
                <a16:creationId xmlns:a16="http://schemas.microsoft.com/office/drawing/2014/main" id="{C620BC91-8F7C-07DB-18C8-64A9A2481802}"/>
              </a:ext>
            </a:extLst>
          </p:cNvPr>
          <p:cNvSpPr txBox="1">
            <a:spLocks/>
          </p:cNvSpPr>
          <p:nvPr/>
        </p:nvSpPr>
        <p:spPr>
          <a:xfrm>
            <a:off x="4995378" y="4008069"/>
            <a:ext cx="875365" cy="289662"/>
          </a:xfrm>
          <a:prstGeom prst="rect">
            <a:avLst/>
          </a:prstGeom>
        </p:spPr>
        <p:txBody>
          <a:bodyPr/>
          <a:lstStyle>
            <a:lvl1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353" kern="1200" spc="-49" baseline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98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99" indent="0" algn="l" defTabSz="914440" rtl="0" eaLnBrk="1" latinLnBrk="0" hangingPunct="1">
              <a:spcBef>
                <a:spcPct val="20000"/>
              </a:spcBef>
              <a:buFont typeface="Arial" pitchFamily="34" charset="0"/>
              <a:buNone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51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72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tx1"/>
                </a:solidFill>
                <a:latin typeface="+mn-lt"/>
              </a:rPr>
              <a:t>Cerebral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5D9A7E4B-6F6F-0220-86FE-C635C7455A8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508038" y="3704347"/>
            <a:ext cx="692918" cy="69291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AF6E9EE-E18A-F1F5-AE85-381FDBFA072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479967" y="2551408"/>
            <a:ext cx="724340" cy="771995"/>
          </a:xfrm>
          <a:prstGeom prst="rect">
            <a:avLst/>
          </a:prstGeom>
        </p:spPr>
      </p:pic>
      <p:sp>
        <p:nvSpPr>
          <p:cNvPr id="27" name="Text Placeholder 217">
            <a:extLst>
              <a:ext uri="{FF2B5EF4-FFF2-40B4-BE49-F238E27FC236}">
                <a16:creationId xmlns:a16="http://schemas.microsoft.com/office/drawing/2014/main" id="{242F6A32-496B-1685-DDFE-C04CD26759B9}"/>
              </a:ext>
            </a:extLst>
          </p:cNvPr>
          <p:cNvSpPr txBox="1">
            <a:spLocks/>
          </p:cNvSpPr>
          <p:nvPr/>
        </p:nvSpPr>
        <p:spPr>
          <a:xfrm>
            <a:off x="5344626" y="3173812"/>
            <a:ext cx="995022" cy="289662"/>
          </a:xfrm>
          <a:prstGeom prst="rect">
            <a:avLst/>
          </a:prstGeom>
        </p:spPr>
        <p:txBody>
          <a:bodyPr/>
          <a:lstStyle>
            <a:lvl1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353" kern="1200" spc="-49" baseline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98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99" indent="0" algn="l" defTabSz="914440" rtl="0" eaLnBrk="1" latinLnBrk="0" hangingPunct="1">
              <a:spcBef>
                <a:spcPct val="20000"/>
              </a:spcBef>
              <a:buFont typeface="Arial" pitchFamily="34" charset="0"/>
              <a:buNone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51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72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tx1"/>
                </a:solidFill>
                <a:latin typeface="+mn-lt"/>
              </a:rPr>
              <a:t>ML Model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18AE4F6-CDAE-1A45-7AE3-B2B04C2C6EC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038799" y="3546500"/>
            <a:ext cx="550503" cy="499044"/>
          </a:xfrm>
          <a:prstGeom prst="rect">
            <a:avLst/>
          </a:prstGeom>
        </p:spPr>
      </p:pic>
      <p:sp>
        <p:nvSpPr>
          <p:cNvPr id="31" name="Text Placeholder 217">
            <a:extLst>
              <a:ext uri="{FF2B5EF4-FFF2-40B4-BE49-F238E27FC236}">
                <a16:creationId xmlns:a16="http://schemas.microsoft.com/office/drawing/2014/main" id="{7EA69F46-C80D-94EC-EE98-89042AF66FDB}"/>
              </a:ext>
            </a:extLst>
          </p:cNvPr>
          <p:cNvSpPr txBox="1">
            <a:spLocks/>
          </p:cNvSpPr>
          <p:nvPr/>
        </p:nvSpPr>
        <p:spPr>
          <a:xfrm>
            <a:off x="6051734" y="4008069"/>
            <a:ext cx="524632" cy="289662"/>
          </a:xfrm>
          <a:prstGeom prst="rect">
            <a:avLst/>
          </a:prstGeom>
        </p:spPr>
        <p:txBody>
          <a:bodyPr/>
          <a:lstStyle>
            <a:lvl1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353" kern="1200" spc="-49" baseline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144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98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99" indent="0" algn="l" defTabSz="914440" rtl="0" eaLnBrk="1" latinLnBrk="0" hangingPunct="1">
              <a:spcBef>
                <a:spcPct val="20000"/>
              </a:spcBef>
              <a:buFont typeface="Arial" pitchFamily="34" charset="0"/>
              <a:buNone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51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72" indent="-228610" algn="l" defTabSz="91444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tx1"/>
                </a:solidFill>
                <a:latin typeface="+mn-lt"/>
              </a:rPr>
              <a:t>SLM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1B8AF35-B319-3A93-8FCF-D089F5BBC94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228985" y="3669701"/>
            <a:ext cx="692918" cy="76221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F35A1DC-F749-FBB0-D3FF-F29FC4C5F18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9116299" y="1256847"/>
            <a:ext cx="339639" cy="339639"/>
          </a:xfrm>
          <a:prstGeom prst="rect">
            <a:avLst/>
          </a:pr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340FF81A-3F73-AFBC-BA18-51BA19DECEB0}"/>
              </a:ext>
            </a:extLst>
          </p:cNvPr>
          <p:cNvSpPr txBox="1">
            <a:spLocks/>
          </p:cNvSpPr>
          <p:nvPr/>
        </p:nvSpPr>
        <p:spPr>
          <a:xfrm>
            <a:off x="454787" y="457189"/>
            <a:ext cx="2700991" cy="3446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40" rtl="0" eaLnBrk="1" latinLnBrk="0" hangingPunct="1">
              <a:lnSpc>
                <a:spcPts val="3137"/>
              </a:lnSpc>
              <a:spcBef>
                <a:spcPct val="0"/>
              </a:spcBef>
              <a:buNone/>
              <a:defRPr lang="en-US" sz="2400" b="0" strike="noStrike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1600" dirty="0"/>
              <a:t>Bicep Automated Deployment</a:t>
            </a:r>
            <a:endParaRPr lang="en-US" sz="1600" spc="-50" dirty="0">
              <a:latin typeface="Segoe UI Semibold (Headings)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4F92F4-A8F9-5B58-6CF2-1E90410BDD61}"/>
              </a:ext>
            </a:extLst>
          </p:cNvPr>
          <p:cNvSpPr>
            <a:spLocks/>
          </p:cNvSpPr>
          <p:nvPr/>
        </p:nvSpPr>
        <p:spPr bwMode="auto">
          <a:xfrm>
            <a:off x="448213" y="875525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2" name="Picture 6" descr="AzureFunBytes - Getting started with Bicep - Azure DevOps Blog">
            <a:extLst>
              <a:ext uri="{FF2B5EF4-FFF2-40B4-BE49-F238E27FC236}">
                <a16:creationId xmlns:a16="http://schemas.microsoft.com/office/drawing/2014/main" id="{58F4238F-40B2-29D5-7BB5-D9AF34ABD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771" y="503514"/>
            <a:ext cx="32004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Graphic 42" descr="Azure arc icon">
            <a:extLst>
              <a:ext uri="{FF2B5EF4-FFF2-40B4-BE49-F238E27FC236}">
                <a16:creationId xmlns:a16="http://schemas.microsoft.com/office/drawing/2014/main" id="{1110D456-A0D2-E8D6-2194-F8FC0882E9E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270029" y="2997348"/>
            <a:ext cx="302077" cy="305642"/>
          </a:xfrm>
          <a:prstGeom prst="rect">
            <a:avLst/>
          </a:prstGeom>
          <a:effectLst>
            <a:outerShdw blurRad="571500" algn="tl" rotWithShape="0">
              <a:srgbClr val="0078D4">
                <a:alpha val="70000"/>
              </a:srgbClr>
            </a:outerShdw>
          </a:effectLst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05AFAEBA-6CDE-B11A-5D25-3C46E2D2377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9514799" y="4590820"/>
            <a:ext cx="679397" cy="6874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766D7D-96DF-8113-6D6A-3FCBD83D4077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558369" y="151959"/>
            <a:ext cx="1076325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9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Unified Edge EBC Deck">
  <a:themeElements>
    <a:clrScheme name="Edge to Cloud EBC">
      <a:dk1>
        <a:srgbClr val="000000"/>
      </a:dk1>
      <a:lt1>
        <a:srgbClr val="FFFFFF"/>
      </a:lt1>
      <a:dk2>
        <a:srgbClr val="3C3C41"/>
      </a:dk2>
      <a:lt2>
        <a:srgbClr val="F2F2F2"/>
      </a:lt2>
      <a:accent1>
        <a:srgbClr val="0078D3"/>
      </a:accent1>
      <a:accent2>
        <a:srgbClr val="50E6FF"/>
      </a:accent2>
      <a:accent3>
        <a:srgbClr val="243A5E"/>
      </a:accent3>
      <a:accent4>
        <a:srgbClr val="8661C5"/>
      </a:accent4>
      <a:accent5>
        <a:srgbClr val="757579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9" id="{54FB6363-1086-4D4D-A733-73C40F614B6C}" vid="{C7C5E0E3-7D0F-DE45-915C-0B481B5DC3A0}"/>
    </a:ext>
  </a:extLst>
</a:theme>
</file>

<file path=ppt/theme/theme2.xml><?xml version="1.0" encoding="utf-8"?>
<a:theme xmlns:a="http://schemas.openxmlformats.org/drawingml/2006/main" name="6_Unified Edge EBC Deck">
  <a:themeElements>
    <a:clrScheme name="Edge to Cloud EBC">
      <a:dk1>
        <a:srgbClr val="000000"/>
      </a:dk1>
      <a:lt1>
        <a:srgbClr val="FFFFFF"/>
      </a:lt1>
      <a:dk2>
        <a:srgbClr val="3C3C41"/>
      </a:dk2>
      <a:lt2>
        <a:srgbClr val="F2F2F2"/>
      </a:lt2>
      <a:accent1>
        <a:srgbClr val="0078D3"/>
      </a:accent1>
      <a:accent2>
        <a:srgbClr val="50E6FF"/>
      </a:accent2>
      <a:accent3>
        <a:srgbClr val="243A5E"/>
      </a:accent3>
      <a:accent4>
        <a:srgbClr val="8661C5"/>
      </a:accent4>
      <a:accent5>
        <a:srgbClr val="757579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9" id="{54FB6363-1086-4D4D-A733-73C40F614B6C}" vid="{C7C5E0E3-7D0F-DE45-915C-0B481B5DC3A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1933</TotalTime>
  <Words>49</Words>
  <Application>Microsoft Office PowerPoint</Application>
  <PresentationFormat>Widescreen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Arial</vt:lpstr>
      <vt:lpstr>Segoe UI</vt:lpstr>
      <vt:lpstr>Segoe UI Semibold</vt:lpstr>
      <vt:lpstr>Segoe UI Semibold (Headings)</vt:lpstr>
      <vt:lpstr>Wingdings</vt:lpstr>
      <vt:lpstr>2_Unified Edge EBC Deck</vt:lpstr>
      <vt:lpstr>6_Unified Edge EBC Deck</vt:lpstr>
      <vt:lpstr>Azure IoT Operations/Edge AI – High Level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Andrés Padilla</dc:creator>
  <cp:lastModifiedBy>Andrés Padilla</cp:lastModifiedBy>
  <cp:revision>3</cp:revision>
  <dcterms:created xsi:type="dcterms:W3CDTF">2024-10-10T13:20:53Z</dcterms:created>
  <dcterms:modified xsi:type="dcterms:W3CDTF">2024-10-12T11:07:28Z</dcterms:modified>
</cp:coreProperties>
</file>

<file path=docProps/thumbnail.jpeg>
</file>